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9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7"/>
    <p:restoredTop sz="94674"/>
  </p:normalViewPr>
  <p:slideViewPr>
    <p:cSldViewPr snapToGrid="0" snapToObjects="1">
      <p:cViewPr varScale="1">
        <p:scale>
          <a:sx n="75" d="100"/>
          <a:sy n="75" d="100"/>
        </p:scale>
        <p:origin x="168" y="1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A4BDA9-F04D-6749-9F4A-77A0C5A69790}" type="datetimeFigureOut">
              <a:rPr lang="es-MX" smtClean="0"/>
              <a:t>13/03/20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9CFCC5-1D5F-5644-8884-36649D713C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4001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402879143b_0_2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402879143b_0_2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490275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g402879143b_0_3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9" name="Google Shape;369;g402879143b_0_3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698784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g816ffc340f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4" name="Google Shape;384;g816ffc340f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1645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402879143b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Google Shape;270;g402879143b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47330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402879143b_0_2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402879143b_0_2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11169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402879143b_0_3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402879143b_0_3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05274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402879143b_0_3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Google Shape;304;g402879143b_0_3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897360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402879143b_0_3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Google Shape;320;g402879143b_0_3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65441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g402879143b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Google Shape;334;g402879143b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79862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g402879143b_0_3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6" name="Google Shape;346;g402879143b_0_3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427051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g5d22b6caa5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Google Shape;359;g5d22b6caa5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51914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DD2356-6742-2F49-B0D5-447764A65A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47166AF-2823-314D-890F-52BB8A59BF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4FCB74-3816-7746-B44C-80363536A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23B7-66F2-F646-B3A4-BBA036FC1A66}" type="datetimeFigureOut">
              <a:rPr lang="es-MX" smtClean="0"/>
              <a:t>13/03/20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54A96D3-F9AF-A34F-9F8E-CDF9D1439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21C0C2-9160-7446-A320-DEC8F602D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498A-9331-8C4D-A76A-E9FC4D3182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686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B5C6B1-7E81-4B40-B58C-37E9F646A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E531A03-20C8-0A44-BDA0-0BEEC27FDB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8AB118-C38B-5C4B-ACC1-4437202D7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23B7-66F2-F646-B3A4-BBA036FC1A66}" type="datetimeFigureOut">
              <a:rPr lang="es-MX" smtClean="0"/>
              <a:t>13/03/20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55DABA-3A58-1045-8FC8-E1B00D91D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3BF42D-C874-5A4E-8044-3B50FE0F5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498A-9331-8C4D-A76A-E9FC4D3182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6667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4713BB6-116C-5A4C-8DB2-90A9EBCE7B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165F1C9-E591-D849-B03A-DD86BCE96D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9EA6C1-9753-BA44-A7F1-0184E1402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23B7-66F2-F646-B3A4-BBA036FC1A66}" type="datetimeFigureOut">
              <a:rPr lang="es-MX" smtClean="0"/>
              <a:t>13/03/20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0BD5B7-0AD6-5745-9FDD-09FD91309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14AC90-6A57-5648-A3D3-58B35153E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498A-9331-8C4D-A76A-E9FC4D3182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2255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9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1219170" lvl="1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83432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951AAB-7118-0440-B4D7-394747C7D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64C591-DFAC-3F47-B50D-B9A779D78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243CF0-EFBC-5344-AC45-D1E3039B8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23B7-66F2-F646-B3A4-BBA036FC1A66}" type="datetimeFigureOut">
              <a:rPr lang="es-MX" smtClean="0"/>
              <a:t>13/03/20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B35413-28F8-F74F-AF99-6B8774CFB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35F266-B336-DF40-BE63-8BA35B796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498A-9331-8C4D-A76A-E9FC4D3182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1947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8A132B-6ADE-1140-A5C3-DC7658647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1B5B7D9-C496-124A-BA57-5E3B138AAB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6AA6A6-70F1-8741-A328-B0ED7E8B2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23B7-66F2-F646-B3A4-BBA036FC1A66}" type="datetimeFigureOut">
              <a:rPr lang="es-MX" smtClean="0"/>
              <a:t>13/03/20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DA8347-F9AB-0A40-82A4-B147C6063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12CF18-D479-9044-95F1-EBD70870A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498A-9331-8C4D-A76A-E9FC4D3182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2722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1A6D78-B263-1B43-9C0A-281DBA4E9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189256-1897-A241-8352-36494D1887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07B1C96-9DAB-B044-835F-160E23F13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12AE7BE-C9C6-3D49-A222-A929892EF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23B7-66F2-F646-B3A4-BBA036FC1A66}" type="datetimeFigureOut">
              <a:rPr lang="es-MX" smtClean="0"/>
              <a:t>13/03/20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DF8AA21-AB9D-0841-BEF8-9F449E02A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6A87B9-7941-3740-A1EC-FA3FAEA00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498A-9331-8C4D-A76A-E9FC4D3182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3231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27D858-DF28-994A-AF8D-6E33E5C9C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AEA8A04-1778-BE44-9287-559F8B8C11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6AC10B0-CB1E-CE41-9736-CFBF121FF3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F4B2E0E-3C2A-BD42-8CE3-189FFF7F07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2163D7E-B2C4-3D48-9397-39EAA2AEB0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CF77B65-6FDF-6343-92E5-5FE33DFDA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23B7-66F2-F646-B3A4-BBA036FC1A66}" type="datetimeFigureOut">
              <a:rPr lang="es-MX" smtClean="0"/>
              <a:t>13/03/20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19F0B67-4480-5B4E-BC30-D33B5F0C2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7028A73-666E-994E-B2ED-3ACCB89C3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498A-9331-8C4D-A76A-E9FC4D3182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651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4E3736-E96E-6E46-B81D-D1B043981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90F0A6F-F571-2E47-BF2A-00BFD1BEB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23B7-66F2-F646-B3A4-BBA036FC1A66}" type="datetimeFigureOut">
              <a:rPr lang="es-MX" smtClean="0"/>
              <a:t>13/03/20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C3FDF6C-8C13-3F4B-8043-3F0EE8D6F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E3E5ADC-FDF7-5A43-9B82-BD96A56F7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498A-9331-8C4D-A76A-E9FC4D3182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5872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8414A66-8AD4-CB4B-8B8A-0A3F45CAF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23B7-66F2-F646-B3A4-BBA036FC1A66}" type="datetimeFigureOut">
              <a:rPr lang="es-MX" smtClean="0"/>
              <a:t>13/03/20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E404047-49EF-C349-88CD-03C624404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6D1864D-42F7-B944-B58B-36ACFFD0C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498A-9331-8C4D-A76A-E9FC4D3182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9165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A7BE9B-C55A-5E44-92A4-D845A670C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231026-EFB9-6841-8D9C-1A775F1327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056D977-B7EE-F44F-A77E-2A8DB9C003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E087665-569D-7A4A-B545-CDF00734D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23B7-66F2-F646-B3A4-BBA036FC1A66}" type="datetimeFigureOut">
              <a:rPr lang="es-MX" smtClean="0"/>
              <a:t>13/03/20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42890F0-AD84-A643-91D1-56D6A88A8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8CE0BD3-282C-124F-AA1B-22DC61C37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498A-9331-8C4D-A76A-E9FC4D3182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723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280F59-59A3-9F4C-ABA1-913EA9D64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BB0C083-7392-A544-9209-445A5E4D04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DEBD677-E426-C044-B4B9-B69F4D979C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9AFCDF9-83BE-F84C-B570-A53F8C5E1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23B7-66F2-F646-B3A4-BBA036FC1A66}" type="datetimeFigureOut">
              <a:rPr lang="es-MX" smtClean="0"/>
              <a:t>13/03/20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2F1476F-C7C1-6747-9143-C5DDAD61B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25F03C0-7EB5-3641-A1B3-2FCDED91E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498A-9331-8C4D-A76A-E9FC4D3182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8798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8205593-2D6A-DF48-B173-15FB9DE78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023A4F8-6E7B-F746-9FBE-D503FA4C5E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9A855-30EB-D541-B1C3-D555787C5D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223B7-66F2-F646-B3A4-BBA036FC1A66}" type="datetimeFigureOut">
              <a:rPr lang="es-MX" smtClean="0"/>
              <a:t>13/03/20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172AB3-5F9D-C047-9B3C-D702D63F90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C0829C-4E53-7148-8BF0-8B91F98145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0498A-9331-8C4D-A76A-E9FC4D3182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1382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://www.classroom.googl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4" name="Google Shape;264;p52" descr="Resultado de imagen para classroom google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97001" y="446985"/>
            <a:ext cx="1714633" cy="171463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65" name="Google Shape;265;p52"/>
          <p:cNvCxnSpPr/>
          <p:nvPr/>
        </p:nvCxnSpPr>
        <p:spPr>
          <a:xfrm rot="10800000" flipH="1">
            <a:off x="397100" y="2305433"/>
            <a:ext cx="11334800" cy="9200"/>
          </a:xfrm>
          <a:prstGeom prst="straightConnector1">
            <a:avLst/>
          </a:prstGeom>
          <a:noFill/>
          <a:ln w="114300" cap="flat" cmpd="sng">
            <a:solidFill>
              <a:srgbClr val="3EBA56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6" name="Google Shape;266;p52"/>
          <p:cNvSpPr txBox="1"/>
          <p:nvPr/>
        </p:nvSpPr>
        <p:spPr>
          <a:xfrm>
            <a:off x="3811633" y="772000"/>
            <a:ext cx="7269200" cy="13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s-419" sz="8000">
                <a:solidFill>
                  <a:srgbClr val="3EBA56"/>
                </a:solidFill>
                <a:latin typeface="Roboto"/>
                <a:ea typeface="Roboto"/>
                <a:cs typeface="Roboto"/>
                <a:sym typeface="Roboto"/>
              </a:rPr>
              <a:t>Classroom</a:t>
            </a:r>
            <a:endParaRPr sz="8000">
              <a:solidFill>
                <a:srgbClr val="3EBA5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67" name="Google Shape;267;p52"/>
          <p:cNvSpPr txBox="1"/>
          <p:nvPr/>
        </p:nvSpPr>
        <p:spPr>
          <a:xfrm>
            <a:off x="288800" y="2662233"/>
            <a:ext cx="11443200" cy="6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s-419" sz="4800">
                <a:solidFill>
                  <a:srgbClr val="3EBA56"/>
                </a:solidFill>
                <a:latin typeface="Basic"/>
                <a:ea typeface="Basic"/>
                <a:cs typeface="Basic"/>
                <a:sym typeface="Basic"/>
              </a:rPr>
              <a:t>Gestor de clase que permite a alumnos y profesores comunicarse fácilmente dentro y fuera de los centros educativos.</a:t>
            </a:r>
            <a:endParaRPr sz="4800">
              <a:solidFill>
                <a:srgbClr val="3EBA56"/>
              </a:solidFill>
              <a:latin typeface="Basic"/>
              <a:ea typeface="Basic"/>
              <a:cs typeface="Basic"/>
              <a:sym typeface="Basic"/>
            </a:endParaRPr>
          </a:p>
        </p:txBody>
      </p:sp>
    </p:spTree>
    <p:extLst>
      <p:ext uri="{BB962C8B-B14F-4D97-AF65-F5344CB8AC3E}">
        <p14:creationId xmlns:p14="http://schemas.microsoft.com/office/powerpoint/2010/main" val="2395324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1" name="Google Shape;371;p61"/>
          <p:cNvCxnSpPr/>
          <p:nvPr/>
        </p:nvCxnSpPr>
        <p:spPr>
          <a:xfrm rot="10800000" flipH="1">
            <a:off x="180500" y="1121567"/>
            <a:ext cx="11786000" cy="6800"/>
          </a:xfrm>
          <a:prstGeom prst="straightConnector1">
            <a:avLst/>
          </a:prstGeom>
          <a:noFill/>
          <a:ln w="114300" cap="flat" cmpd="sng">
            <a:solidFill>
              <a:srgbClr val="3EBA56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372" name="Google Shape;372;p61" descr="Resultado de imagen para classroom google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237567" y="36074"/>
            <a:ext cx="712933" cy="712900"/>
          </a:xfrm>
          <a:prstGeom prst="rect">
            <a:avLst/>
          </a:prstGeom>
          <a:noFill/>
          <a:ln>
            <a:noFill/>
          </a:ln>
        </p:spPr>
      </p:pic>
      <p:sp>
        <p:nvSpPr>
          <p:cNvPr id="373" name="Google Shape;373;p61"/>
          <p:cNvSpPr txBox="1"/>
          <p:nvPr/>
        </p:nvSpPr>
        <p:spPr>
          <a:xfrm>
            <a:off x="3736500" y="40133"/>
            <a:ext cx="4458000" cy="7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s-419" sz="3200">
                <a:solidFill>
                  <a:srgbClr val="3EBA56"/>
                </a:solidFill>
                <a:latin typeface="Roboto"/>
                <a:ea typeface="Roboto"/>
                <a:cs typeface="Roboto"/>
                <a:sym typeface="Roboto"/>
              </a:rPr>
              <a:t>Administra tu clase</a:t>
            </a:r>
            <a:endParaRPr sz="3200">
              <a:solidFill>
                <a:srgbClr val="3EBA5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74" name="Google Shape;374;p61"/>
          <p:cNvSpPr/>
          <p:nvPr/>
        </p:nvSpPr>
        <p:spPr>
          <a:xfrm>
            <a:off x="8373933" y="1307333"/>
            <a:ext cx="3263600" cy="789600"/>
          </a:xfrm>
          <a:prstGeom prst="rect">
            <a:avLst/>
          </a:prstGeom>
          <a:solidFill>
            <a:srgbClr val="3EBA56"/>
          </a:solidFill>
          <a:ln w="9525" cap="flat" cmpd="sng">
            <a:solidFill>
              <a:srgbClr val="3EBA5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s-419" sz="2400">
                <a:solidFill>
                  <a:srgbClr val="FFFFFF"/>
                </a:solidFill>
                <a:latin typeface="Basic"/>
                <a:ea typeface="Basic"/>
                <a:cs typeface="Basic"/>
                <a:sym typeface="Basic"/>
              </a:rPr>
              <a:t>Novedades</a:t>
            </a:r>
            <a:endParaRPr sz="2400">
              <a:solidFill>
                <a:srgbClr val="FFFFFF"/>
              </a:solidFill>
              <a:latin typeface="Basic"/>
              <a:ea typeface="Basic"/>
              <a:cs typeface="Basic"/>
              <a:sym typeface="Basic"/>
            </a:endParaRPr>
          </a:p>
        </p:txBody>
      </p:sp>
      <p:sp>
        <p:nvSpPr>
          <p:cNvPr id="375" name="Google Shape;375;p61"/>
          <p:cNvSpPr/>
          <p:nvPr/>
        </p:nvSpPr>
        <p:spPr>
          <a:xfrm>
            <a:off x="8418267" y="2529384"/>
            <a:ext cx="3263600" cy="1001200"/>
          </a:xfrm>
          <a:prstGeom prst="rect">
            <a:avLst/>
          </a:prstGeom>
          <a:solidFill>
            <a:srgbClr val="3EBA56"/>
          </a:solidFill>
          <a:ln w="9525" cap="flat" cmpd="sng">
            <a:solidFill>
              <a:srgbClr val="3EBA5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s-419" sz="2400">
                <a:solidFill>
                  <a:srgbClr val="FFFFFF"/>
                </a:solidFill>
                <a:latin typeface="Basic"/>
                <a:ea typeface="Basic"/>
                <a:cs typeface="Basic"/>
                <a:sym typeface="Basic"/>
              </a:rPr>
              <a:t>Agrega a alumnos con el código de la clase </a:t>
            </a:r>
            <a:endParaRPr sz="2400">
              <a:solidFill>
                <a:srgbClr val="FFFFFF"/>
              </a:solidFill>
              <a:latin typeface="Basic"/>
              <a:ea typeface="Basic"/>
              <a:cs typeface="Basic"/>
              <a:sym typeface="Basic"/>
            </a:endParaRPr>
          </a:p>
        </p:txBody>
      </p:sp>
      <p:sp>
        <p:nvSpPr>
          <p:cNvPr id="376" name="Google Shape;376;p61"/>
          <p:cNvSpPr txBox="1"/>
          <p:nvPr/>
        </p:nvSpPr>
        <p:spPr>
          <a:xfrm>
            <a:off x="5642533" y="5122267"/>
            <a:ext cx="5784400" cy="19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1219170" indent="-406390">
              <a:lnSpc>
                <a:spcPct val="115000"/>
              </a:lnSpc>
              <a:buClr>
                <a:schemeClr val="dk1"/>
              </a:buClr>
              <a:buSzPts val="1200"/>
              <a:buFont typeface="Roboto Light"/>
              <a:buChar char="❏"/>
            </a:pPr>
            <a:r>
              <a:rPr lang="es-419" sz="16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Anuncios</a:t>
            </a:r>
            <a:r>
              <a:rPr lang="es-419"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: Comparte un mensaje o material con tu clase - sin presentaciones de estudiantes.</a:t>
            </a: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121917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</a:pPr>
            <a:endParaRPr sz="1600" b="1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377" name="Google Shape;377;p61"/>
          <p:cNvPicPr preferRelativeResize="0"/>
          <p:nvPr/>
        </p:nvPicPr>
        <p:blipFill rotWithShape="1">
          <a:blip r:embed="rId4">
            <a:alphaModFix/>
          </a:blip>
          <a:srcRect t="40" b="-40"/>
          <a:stretch/>
        </p:blipFill>
        <p:spPr>
          <a:xfrm>
            <a:off x="180500" y="1602832"/>
            <a:ext cx="7618635" cy="31798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78" name="Google Shape;378;p61"/>
          <p:cNvCxnSpPr>
            <a:endCxn id="374" idx="1"/>
          </p:cNvCxnSpPr>
          <p:nvPr/>
        </p:nvCxnSpPr>
        <p:spPr>
          <a:xfrm rot="10800000" flipH="1">
            <a:off x="3111533" y="1702133"/>
            <a:ext cx="5262400" cy="291600"/>
          </a:xfrm>
          <a:prstGeom prst="straightConnector1">
            <a:avLst/>
          </a:prstGeom>
          <a:noFill/>
          <a:ln w="19050" cap="flat" cmpd="sng">
            <a:solidFill>
              <a:srgbClr val="3EBA56"/>
            </a:solidFill>
            <a:prstDash val="solid"/>
            <a:round/>
            <a:headEnd type="oval" w="med" len="med"/>
            <a:tailEnd type="none" w="med" len="med"/>
          </a:ln>
        </p:spPr>
      </p:cxnSp>
      <p:cxnSp>
        <p:nvCxnSpPr>
          <p:cNvPr id="379" name="Google Shape;379;p61"/>
          <p:cNvCxnSpPr>
            <a:endCxn id="375" idx="1"/>
          </p:cNvCxnSpPr>
          <p:nvPr/>
        </p:nvCxnSpPr>
        <p:spPr>
          <a:xfrm>
            <a:off x="2320667" y="2693984"/>
            <a:ext cx="6097600" cy="336000"/>
          </a:xfrm>
          <a:prstGeom prst="straightConnector1">
            <a:avLst/>
          </a:prstGeom>
          <a:noFill/>
          <a:ln w="19050" cap="flat" cmpd="sng">
            <a:solidFill>
              <a:srgbClr val="3EBA56"/>
            </a:solidFill>
            <a:prstDash val="solid"/>
            <a:round/>
            <a:headEnd type="oval" w="med" len="med"/>
            <a:tailEnd type="none" w="med" len="med"/>
          </a:ln>
        </p:spPr>
      </p:cxnSp>
      <p:sp>
        <p:nvSpPr>
          <p:cNvPr id="380" name="Google Shape;380;p61"/>
          <p:cNvSpPr/>
          <p:nvPr/>
        </p:nvSpPr>
        <p:spPr>
          <a:xfrm>
            <a:off x="8373933" y="4016317"/>
            <a:ext cx="3263600" cy="1001200"/>
          </a:xfrm>
          <a:prstGeom prst="rect">
            <a:avLst/>
          </a:prstGeom>
          <a:solidFill>
            <a:srgbClr val="3EBA56"/>
          </a:solidFill>
          <a:ln w="9525" cap="flat" cmpd="sng">
            <a:solidFill>
              <a:srgbClr val="3EBA5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s-419" sz="2400">
                <a:solidFill>
                  <a:srgbClr val="FFFFFF"/>
                </a:solidFill>
                <a:latin typeface="Basic"/>
                <a:ea typeface="Basic"/>
                <a:cs typeface="Basic"/>
                <a:sym typeface="Basic"/>
              </a:rPr>
              <a:t>Agrega anuncios a tu clase </a:t>
            </a:r>
            <a:endParaRPr sz="2400">
              <a:solidFill>
                <a:srgbClr val="FFFFFF"/>
              </a:solidFill>
              <a:latin typeface="Basic"/>
              <a:ea typeface="Basic"/>
              <a:cs typeface="Basic"/>
              <a:sym typeface="Basic"/>
            </a:endParaRPr>
          </a:p>
        </p:txBody>
      </p:sp>
      <p:cxnSp>
        <p:nvCxnSpPr>
          <p:cNvPr id="381" name="Google Shape;381;p61"/>
          <p:cNvCxnSpPr/>
          <p:nvPr/>
        </p:nvCxnSpPr>
        <p:spPr>
          <a:xfrm>
            <a:off x="4348567" y="3897100"/>
            <a:ext cx="4025200" cy="608000"/>
          </a:xfrm>
          <a:prstGeom prst="straightConnector1">
            <a:avLst/>
          </a:prstGeom>
          <a:noFill/>
          <a:ln w="19050" cap="flat" cmpd="sng">
            <a:solidFill>
              <a:srgbClr val="3EBA56"/>
            </a:solidFill>
            <a:prstDash val="solid"/>
            <a:round/>
            <a:headEnd type="oval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539659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62"/>
          <p:cNvSpPr txBox="1">
            <a:spLocks noGrp="1"/>
          </p:cNvSpPr>
          <p:nvPr>
            <p:ph type="body" idx="1"/>
          </p:nvPr>
        </p:nvSpPr>
        <p:spPr>
          <a:xfrm>
            <a:off x="720400" y="11302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0" indent="0">
              <a:buNone/>
            </a:pPr>
            <a:r>
              <a:rPr lang="es-ES" sz="5333" dirty="0">
                <a:latin typeface="Roboto"/>
                <a:ea typeface="Roboto"/>
                <a:cs typeface="Roboto"/>
                <a:sym typeface="Roboto"/>
              </a:rPr>
              <a:t>Contacto: </a:t>
            </a:r>
          </a:p>
          <a:p>
            <a:pPr marL="0" indent="0">
              <a:buNone/>
            </a:pPr>
            <a:endParaRPr sz="5333" dirty="0"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832541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2" name="Google Shape;272;p53"/>
          <p:cNvCxnSpPr/>
          <p:nvPr/>
        </p:nvCxnSpPr>
        <p:spPr>
          <a:xfrm rot="10800000" flipH="1">
            <a:off x="203000" y="970900"/>
            <a:ext cx="11786000" cy="6800"/>
          </a:xfrm>
          <a:prstGeom prst="straightConnector1">
            <a:avLst/>
          </a:prstGeom>
          <a:noFill/>
          <a:ln w="114300" cap="flat" cmpd="sng">
            <a:solidFill>
              <a:srgbClr val="3EBA56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73" name="Google Shape;273;p53" descr="Resultado de imagen para classroom google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263334" y="172307"/>
            <a:ext cx="712933" cy="712900"/>
          </a:xfrm>
          <a:prstGeom prst="rect">
            <a:avLst/>
          </a:prstGeom>
          <a:noFill/>
          <a:ln>
            <a:noFill/>
          </a:ln>
        </p:spPr>
      </p:pic>
      <p:sp>
        <p:nvSpPr>
          <p:cNvPr id="274" name="Google Shape;274;p53"/>
          <p:cNvSpPr txBox="1"/>
          <p:nvPr/>
        </p:nvSpPr>
        <p:spPr>
          <a:xfrm>
            <a:off x="3759000" y="0"/>
            <a:ext cx="4458000" cy="7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s-419" sz="3200">
                <a:solidFill>
                  <a:srgbClr val="3EBA56"/>
                </a:solidFill>
                <a:latin typeface="Roboto"/>
                <a:ea typeface="Roboto"/>
                <a:cs typeface="Roboto"/>
                <a:sym typeface="Roboto"/>
              </a:rPr>
              <a:t>Crear una clase </a:t>
            </a:r>
            <a:endParaRPr sz="3200">
              <a:solidFill>
                <a:srgbClr val="3EBA5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75" name="Google Shape;275;p53"/>
          <p:cNvPicPr preferRelativeResize="0"/>
          <p:nvPr/>
        </p:nvPicPr>
        <p:blipFill rotWithShape="1">
          <a:blip r:embed="rId4">
            <a:alphaModFix/>
          </a:blip>
          <a:srcRect l="56474" t="5600" r="-847" b="-5599"/>
          <a:stretch/>
        </p:blipFill>
        <p:spPr>
          <a:xfrm>
            <a:off x="7989868" y="1563002"/>
            <a:ext cx="3263801" cy="2494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Google Shape;276;p53" descr="Elegir rol.png"/>
          <p:cNvPicPr preferRelativeResize="0"/>
          <p:nvPr/>
        </p:nvPicPr>
        <p:blipFill rotWithShape="1">
          <a:blip r:embed="rId5">
            <a:alphaModFix/>
          </a:blip>
          <a:srcRect t="5681" b="5681"/>
          <a:stretch/>
        </p:blipFill>
        <p:spPr>
          <a:xfrm>
            <a:off x="4356101" y="1550300"/>
            <a:ext cx="3263801" cy="2447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Google Shape;277;p53"/>
          <p:cNvPicPr preferRelativeResize="0"/>
          <p:nvPr/>
        </p:nvPicPr>
        <p:blipFill rotWithShape="1">
          <a:blip r:embed="rId6">
            <a:alphaModFix/>
          </a:blip>
          <a:srcRect t="2655" r="57560" b="79607"/>
          <a:stretch/>
        </p:blipFill>
        <p:spPr>
          <a:xfrm>
            <a:off x="180501" y="1603934"/>
            <a:ext cx="3962599" cy="931532"/>
          </a:xfrm>
          <a:prstGeom prst="rect">
            <a:avLst/>
          </a:prstGeom>
          <a:noFill/>
          <a:ln>
            <a:noFill/>
          </a:ln>
        </p:spPr>
      </p:pic>
      <p:sp>
        <p:nvSpPr>
          <p:cNvPr id="278" name="Google Shape;278;p53"/>
          <p:cNvSpPr/>
          <p:nvPr/>
        </p:nvSpPr>
        <p:spPr>
          <a:xfrm>
            <a:off x="180500" y="4379967"/>
            <a:ext cx="3962800" cy="1526000"/>
          </a:xfrm>
          <a:prstGeom prst="rect">
            <a:avLst/>
          </a:prstGeom>
          <a:solidFill>
            <a:srgbClr val="3EBA56"/>
          </a:solidFill>
          <a:ln w="9525" cap="flat" cmpd="sng">
            <a:solidFill>
              <a:srgbClr val="3EBA5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s-419" sz="2400" dirty="0">
                <a:solidFill>
                  <a:srgbClr val="FFFFFF"/>
                </a:solidFill>
                <a:latin typeface="Basic"/>
                <a:ea typeface="Basic"/>
                <a:cs typeface="Basic"/>
                <a:sym typeface="Basic"/>
              </a:rPr>
              <a:t>Entra a </a:t>
            </a:r>
            <a:r>
              <a:rPr lang="es-419" sz="2400" b="1" u="sng" dirty="0">
                <a:solidFill>
                  <a:srgbClr val="FFFFFF"/>
                </a:solidFill>
                <a:latin typeface="Basic"/>
                <a:ea typeface="Basic"/>
                <a:cs typeface="Basic"/>
                <a:sym typeface="Basic"/>
                <a:hlinkClick r:id="rId7"/>
              </a:rPr>
              <a:t>www.classroom.google.com</a:t>
            </a:r>
            <a:r>
              <a:rPr lang="es-419" sz="2400" b="1" dirty="0">
                <a:solidFill>
                  <a:srgbClr val="FFFFFF"/>
                </a:solidFill>
                <a:latin typeface="Basic"/>
                <a:ea typeface="Basic"/>
                <a:cs typeface="Basic"/>
                <a:sym typeface="Basic"/>
              </a:rPr>
              <a:t> </a:t>
            </a:r>
            <a:endParaRPr sz="2400" b="1" dirty="0">
              <a:solidFill>
                <a:srgbClr val="FFFFFF"/>
              </a:solidFill>
              <a:latin typeface="Basic"/>
              <a:ea typeface="Basic"/>
              <a:cs typeface="Basic"/>
              <a:sym typeface="Basic"/>
            </a:endParaRPr>
          </a:p>
          <a:p>
            <a:endParaRPr sz="2400" dirty="0">
              <a:solidFill>
                <a:srgbClr val="FFFFFF"/>
              </a:solidFill>
              <a:latin typeface="Basic"/>
              <a:ea typeface="Basic"/>
              <a:cs typeface="Basic"/>
              <a:sym typeface="Basic"/>
            </a:endParaRPr>
          </a:p>
        </p:txBody>
      </p:sp>
      <p:sp>
        <p:nvSpPr>
          <p:cNvPr id="279" name="Google Shape;279;p53"/>
          <p:cNvSpPr/>
          <p:nvPr/>
        </p:nvSpPr>
        <p:spPr>
          <a:xfrm>
            <a:off x="4356200" y="4355033"/>
            <a:ext cx="3263600" cy="1526000"/>
          </a:xfrm>
          <a:prstGeom prst="rect">
            <a:avLst/>
          </a:prstGeom>
          <a:solidFill>
            <a:srgbClr val="3EBA56"/>
          </a:solidFill>
          <a:ln w="9525" cap="flat" cmpd="sng">
            <a:solidFill>
              <a:srgbClr val="3EBA5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s-419" sz="2400" dirty="0">
                <a:solidFill>
                  <a:srgbClr val="FFFFFF"/>
                </a:solidFill>
                <a:latin typeface="Basic"/>
                <a:ea typeface="Basic"/>
                <a:cs typeface="Basic"/>
                <a:sym typeface="Basic"/>
              </a:rPr>
              <a:t>Elige el rol de profesor</a:t>
            </a:r>
            <a:endParaRPr sz="2400" dirty="0">
              <a:solidFill>
                <a:srgbClr val="FFFFFF"/>
              </a:solidFill>
              <a:latin typeface="Basic"/>
              <a:ea typeface="Basic"/>
              <a:cs typeface="Basic"/>
              <a:sym typeface="Basic"/>
            </a:endParaRPr>
          </a:p>
        </p:txBody>
      </p:sp>
      <p:sp>
        <p:nvSpPr>
          <p:cNvPr id="280" name="Google Shape;280;p53"/>
          <p:cNvSpPr/>
          <p:nvPr/>
        </p:nvSpPr>
        <p:spPr>
          <a:xfrm>
            <a:off x="7989967" y="4355033"/>
            <a:ext cx="3263600" cy="1526000"/>
          </a:xfrm>
          <a:prstGeom prst="rect">
            <a:avLst/>
          </a:prstGeom>
          <a:solidFill>
            <a:srgbClr val="3EBA56"/>
          </a:solidFill>
          <a:ln w="9525" cap="flat" cmpd="sng">
            <a:solidFill>
              <a:srgbClr val="3EBA5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s-419" sz="2400">
                <a:solidFill>
                  <a:srgbClr val="FFFFFF"/>
                </a:solidFill>
                <a:latin typeface="Basic"/>
                <a:ea typeface="Basic"/>
                <a:cs typeface="Basic"/>
                <a:sym typeface="Basic"/>
              </a:rPr>
              <a:t>Da clic en el símbolo + y selecciona “crear una clase”</a:t>
            </a:r>
            <a:endParaRPr sz="2400">
              <a:solidFill>
                <a:srgbClr val="FFFFFF"/>
              </a:solidFill>
              <a:latin typeface="Basic"/>
              <a:ea typeface="Basic"/>
              <a:cs typeface="Basic"/>
              <a:sym typeface="Basic"/>
            </a:endParaRPr>
          </a:p>
        </p:txBody>
      </p:sp>
    </p:spTree>
    <p:extLst>
      <p:ext uri="{BB962C8B-B14F-4D97-AF65-F5344CB8AC3E}">
        <p14:creationId xmlns:p14="http://schemas.microsoft.com/office/powerpoint/2010/main" val="1046730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5" name="Google Shape;285;p54"/>
          <p:cNvCxnSpPr/>
          <p:nvPr/>
        </p:nvCxnSpPr>
        <p:spPr>
          <a:xfrm rot="10800000" flipH="1">
            <a:off x="203000" y="1171233"/>
            <a:ext cx="11786000" cy="6800"/>
          </a:xfrm>
          <a:prstGeom prst="straightConnector1">
            <a:avLst/>
          </a:prstGeom>
          <a:noFill/>
          <a:ln w="114300" cap="flat" cmpd="sng">
            <a:solidFill>
              <a:srgbClr val="3EBA56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86" name="Google Shape;286;p54" descr="Resultado de imagen para classroom google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361667" y="85741"/>
            <a:ext cx="712933" cy="712900"/>
          </a:xfrm>
          <a:prstGeom prst="rect">
            <a:avLst/>
          </a:prstGeom>
          <a:noFill/>
          <a:ln>
            <a:noFill/>
          </a:ln>
        </p:spPr>
      </p:pic>
      <p:sp>
        <p:nvSpPr>
          <p:cNvPr id="287" name="Google Shape;287;p54"/>
          <p:cNvSpPr txBox="1"/>
          <p:nvPr/>
        </p:nvSpPr>
        <p:spPr>
          <a:xfrm>
            <a:off x="4132867" y="271300"/>
            <a:ext cx="4458000" cy="7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s-419" sz="3200" b="1">
                <a:solidFill>
                  <a:srgbClr val="3EBA56"/>
                </a:solidFill>
                <a:latin typeface="Roboto"/>
                <a:ea typeface="Roboto"/>
                <a:cs typeface="Roboto"/>
                <a:sym typeface="Roboto"/>
              </a:rPr>
              <a:t>Crear una clase </a:t>
            </a:r>
            <a:endParaRPr sz="3200" b="1">
              <a:solidFill>
                <a:srgbClr val="3EBA5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88" name="Google Shape;288;p54"/>
          <p:cNvPicPr preferRelativeResize="0"/>
          <p:nvPr/>
        </p:nvPicPr>
        <p:blipFill rotWithShape="1">
          <a:blip r:embed="rId4">
            <a:alphaModFix/>
          </a:blip>
          <a:srcRect t="2669" b="2669"/>
          <a:stretch/>
        </p:blipFill>
        <p:spPr>
          <a:xfrm>
            <a:off x="153600" y="1915033"/>
            <a:ext cx="6441299" cy="4347267"/>
          </a:xfrm>
          <a:prstGeom prst="rect">
            <a:avLst/>
          </a:prstGeom>
          <a:noFill/>
          <a:ln>
            <a:noFill/>
          </a:ln>
        </p:spPr>
      </p:pic>
      <p:sp>
        <p:nvSpPr>
          <p:cNvPr id="289" name="Google Shape;289;p54"/>
          <p:cNvSpPr/>
          <p:nvPr/>
        </p:nvSpPr>
        <p:spPr>
          <a:xfrm>
            <a:off x="7897033" y="2443767"/>
            <a:ext cx="3992400" cy="3511600"/>
          </a:xfrm>
          <a:prstGeom prst="rect">
            <a:avLst/>
          </a:prstGeom>
          <a:solidFill>
            <a:srgbClr val="3EBA56"/>
          </a:solidFill>
          <a:ln w="9525" cap="flat" cmpd="sng">
            <a:solidFill>
              <a:srgbClr val="3EBA5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s-419" sz="4000">
                <a:solidFill>
                  <a:srgbClr val="FFFFFF"/>
                </a:solidFill>
                <a:latin typeface="Basic"/>
                <a:ea typeface="Basic"/>
                <a:cs typeface="Basic"/>
                <a:sym typeface="Basic"/>
              </a:rPr>
              <a:t>Escribe la información sobre tu clase y da clic en “crear”.</a:t>
            </a:r>
            <a:endParaRPr sz="4000">
              <a:solidFill>
                <a:srgbClr val="FFFFFF"/>
              </a:solidFill>
              <a:latin typeface="Basic"/>
              <a:ea typeface="Basic"/>
              <a:cs typeface="Basic"/>
              <a:sym typeface="Basic"/>
            </a:endParaRPr>
          </a:p>
        </p:txBody>
      </p:sp>
      <p:cxnSp>
        <p:nvCxnSpPr>
          <p:cNvPr id="290" name="Google Shape;290;p54"/>
          <p:cNvCxnSpPr>
            <a:stCxn id="288" idx="3"/>
            <a:endCxn id="289" idx="1"/>
          </p:cNvCxnSpPr>
          <p:nvPr/>
        </p:nvCxnSpPr>
        <p:spPr>
          <a:xfrm>
            <a:off x="6594899" y="4088667"/>
            <a:ext cx="1302000" cy="110800"/>
          </a:xfrm>
          <a:prstGeom prst="straightConnector1">
            <a:avLst/>
          </a:prstGeom>
          <a:noFill/>
          <a:ln w="38100" cap="flat" cmpd="sng">
            <a:solidFill>
              <a:srgbClr val="3EBA56"/>
            </a:solidFill>
            <a:prstDash val="solid"/>
            <a:round/>
            <a:headEnd type="oval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395238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5" name="Google Shape;295;p55"/>
          <p:cNvPicPr preferRelativeResize="0"/>
          <p:nvPr/>
        </p:nvPicPr>
        <p:blipFill rotWithShape="1">
          <a:blip r:embed="rId3">
            <a:alphaModFix/>
          </a:blip>
          <a:srcRect l="11272" t="9771" r="12099" b="45688"/>
          <a:stretch/>
        </p:blipFill>
        <p:spPr>
          <a:xfrm>
            <a:off x="-93166" y="1218200"/>
            <a:ext cx="12285167" cy="401466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96" name="Google Shape;296;p55"/>
          <p:cNvCxnSpPr/>
          <p:nvPr/>
        </p:nvCxnSpPr>
        <p:spPr>
          <a:xfrm rot="10800000" flipH="1">
            <a:off x="180500" y="1019967"/>
            <a:ext cx="11786000" cy="6800"/>
          </a:xfrm>
          <a:prstGeom prst="straightConnector1">
            <a:avLst/>
          </a:prstGeom>
          <a:noFill/>
          <a:ln w="114300" cap="flat" cmpd="sng">
            <a:solidFill>
              <a:srgbClr val="3EBA56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97" name="Google Shape;297;p55" descr="Resultado de imagen para classroom google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237567" y="36074"/>
            <a:ext cx="712933" cy="712900"/>
          </a:xfrm>
          <a:prstGeom prst="rect">
            <a:avLst/>
          </a:prstGeom>
          <a:noFill/>
          <a:ln>
            <a:noFill/>
          </a:ln>
        </p:spPr>
      </p:pic>
      <p:sp>
        <p:nvSpPr>
          <p:cNvPr id="298" name="Google Shape;298;p55"/>
          <p:cNvSpPr txBox="1"/>
          <p:nvPr/>
        </p:nvSpPr>
        <p:spPr>
          <a:xfrm>
            <a:off x="3809167" y="115733"/>
            <a:ext cx="4458000" cy="7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s-419" sz="3200">
                <a:solidFill>
                  <a:srgbClr val="3EBA56"/>
                </a:solidFill>
                <a:latin typeface="Roboto"/>
                <a:ea typeface="Roboto"/>
                <a:cs typeface="Roboto"/>
                <a:sym typeface="Roboto"/>
              </a:rPr>
              <a:t>Administra tu clase</a:t>
            </a:r>
            <a:endParaRPr sz="3200">
              <a:solidFill>
                <a:srgbClr val="3EBA5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99" name="Google Shape;299;p55"/>
          <p:cNvSpPr/>
          <p:nvPr/>
        </p:nvSpPr>
        <p:spPr>
          <a:xfrm>
            <a:off x="2863167" y="1349000"/>
            <a:ext cx="6497200" cy="478800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00" name="Google Shape;300;p55"/>
          <p:cNvSpPr/>
          <p:nvPr/>
        </p:nvSpPr>
        <p:spPr>
          <a:xfrm>
            <a:off x="4332733" y="4285000"/>
            <a:ext cx="3263600" cy="2065200"/>
          </a:xfrm>
          <a:prstGeom prst="rect">
            <a:avLst/>
          </a:prstGeom>
          <a:solidFill>
            <a:srgbClr val="3EBA56"/>
          </a:solidFill>
          <a:ln w="9525" cap="flat" cmpd="sng">
            <a:solidFill>
              <a:srgbClr val="3EBA5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s-419" sz="2400">
                <a:solidFill>
                  <a:srgbClr val="FFFFFF"/>
                </a:solidFill>
                <a:latin typeface="Basic"/>
                <a:ea typeface="Basic"/>
                <a:cs typeface="Basic"/>
                <a:sym typeface="Basic"/>
              </a:rPr>
              <a:t>Dentro de tu nueva clase, puedes trabajar en tres pestañas diferentes:</a:t>
            </a:r>
            <a:endParaRPr sz="2400">
              <a:solidFill>
                <a:srgbClr val="FFFFFF"/>
              </a:solidFill>
              <a:latin typeface="Basic"/>
              <a:ea typeface="Basic"/>
              <a:cs typeface="Basic"/>
              <a:sym typeface="Basic"/>
            </a:endParaRPr>
          </a:p>
          <a:p>
            <a:pPr marL="609585" indent="-423323">
              <a:buClr>
                <a:srgbClr val="FFFFFF"/>
              </a:buClr>
              <a:buSzPts val="1400"/>
              <a:buFont typeface="Basic"/>
              <a:buChar char="●"/>
            </a:pPr>
            <a:r>
              <a:rPr lang="es-419" sz="2400">
                <a:solidFill>
                  <a:srgbClr val="FFFFFF"/>
                </a:solidFill>
                <a:latin typeface="Basic"/>
                <a:ea typeface="Basic"/>
                <a:cs typeface="Basic"/>
                <a:sym typeface="Basic"/>
              </a:rPr>
              <a:t>Novedades</a:t>
            </a:r>
            <a:endParaRPr sz="2400">
              <a:solidFill>
                <a:srgbClr val="FFFFFF"/>
              </a:solidFill>
              <a:latin typeface="Basic"/>
              <a:ea typeface="Basic"/>
              <a:cs typeface="Basic"/>
              <a:sym typeface="Basic"/>
            </a:endParaRPr>
          </a:p>
          <a:p>
            <a:pPr marL="609585" indent="-423323">
              <a:buClr>
                <a:srgbClr val="FFFFFF"/>
              </a:buClr>
              <a:buSzPts val="1400"/>
              <a:buFont typeface="Basic"/>
              <a:buChar char="●"/>
            </a:pPr>
            <a:r>
              <a:rPr lang="es-419" sz="2400">
                <a:solidFill>
                  <a:srgbClr val="FFFFFF"/>
                </a:solidFill>
                <a:latin typeface="Basic"/>
                <a:ea typeface="Basic"/>
                <a:cs typeface="Basic"/>
                <a:sym typeface="Basic"/>
              </a:rPr>
              <a:t>Trabajo en clase</a:t>
            </a:r>
            <a:endParaRPr sz="2400">
              <a:solidFill>
                <a:srgbClr val="FFFFFF"/>
              </a:solidFill>
              <a:latin typeface="Basic"/>
              <a:ea typeface="Basic"/>
              <a:cs typeface="Basic"/>
              <a:sym typeface="Basic"/>
            </a:endParaRPr>
          </a:p>
          <a:p>
            <a:pPr marL="609585" indent="-423323">
              <a:buClr>
                <a:srgbClr val="FFFFFF"/>
              </a:buClr>
              <a:buSzPts val="1400"/>
              <a:buFont typeface="Basic"/>
              <a:buChar char="●"/>
            </a:pPr>
            <a:r>
              <a:rPr lang="es-419" sz="2400">
                <a:solidFill>
                  <a:srgbClr val="FFFFFF"/>
                </a:solidFill>
                <a:latin typeface="Basic"/>
                <a:ea typeface="Basic"/>
                <a:cs typeface="Basic"/>
                <a:sym typeface="Basic"/>
              </a:rPr>
              <a:t>Personas</a:t>
            </a:r>
            <a:endParaRPr sz="2400">
              <a:solidFill>
                <a:srgbClr val="FFFFFF"/>
              </a:solidFill>
              <a:latin typeface="Basic"/>
              <a:ea typeface="Basic"/>
              <a:cs typeface="Basic"/>
              <a:sym typeface="Basic"/>
            </a:endParaRPr>
          </a:p>
          <a:p>
            <a:pPr marL="609585" indent="-423323">
              <a:buClr>
                <a:srgbClr val="FFFFFF"/>
              </a:buClr>
              <a:buSzPts val="1400"/>
              <a:buFont typeface="Basic"/>
              <a:buChar char="●"/>
            </a:pPr>
            <a:r>
              <a:rPr lang="es-419" sz="2400">
                <a:solidFill>
                  <a:srgbClr val="FFFFFF"/>
                </a:solidFill>
                <a:latin typeface="Basic"/>
                <a:ea typeface="Basic"/>
                <a:cs typeface="Basic"/>
                <a:sym typeface="Basic"/>
              </a:rPr>
              <a:t>Calificaciones</a:t>
            </a:r>
            <a:endParaRPr sz="2400">
              <a:solidFill>
                <a:srgbClr val="FFFFFF"/>
              </a:solidFill>
              <a:latin typeface="Basic"/>
              <a:ea typeface="Basic"/>
              <a:cs typeface="Basic"/>
              <a:sym typeface="Basic"/>
            </a:endParaRPr>
          </a:p>
        </p:txBody>
      </p:sp>
      <p:cxnSp>
        <p:nvCxnSpPr>
          <p:cNvPr id="301" name="Google Shape;301;p55"/>
          <p:cNvCxnSpPr>
            <a:stCxn id="299" idx="2"/>
            <a:endCxn id="300" idx="0"/>
          </p:cNvCxnSpPr>
          <p:nvPr/>
        </p:nvCxnSpPr>
        <p:spPr>
          <a:xfrm flipH="1">
            <a:off x="5964567" y="1827800"/>
            <a:ext cx="147200" cy="2457200"/>
          </a:xfrm>
          <a:prstGeom prst="straightConnector1">
            <a:avLst/>
          </a:prstGeom>
          <a:noFill/>
          <a:ln w="38100" cap="flat" cmpd="sng">
            <a:solidFill>
              <a:srgbClr val="3EBA56"/>
            </a:solidFill>
            <a:prstDash val="solid"/>
            <a:round/>
            <a:headEnd type="oval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551919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6" name="Google Shape;306;p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5334" y="1617600"/>
            <a:ext cx="7843823" cy="367913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07" name="Google Shape;307;p56"/>
          <p:cNvCxnSpPr/>
          <p:nvPr/>
        </p:nvCxnSpPr>
        <p:spPr>
          <a:xfrm rot="10800000" flipH="1">
            <a:off x="180500" y="1121567"/>
            <a:ext cx="11786000" cy="6800"/>
          </a:xfrm>
          <a:prstGeom prst="straightConnector1">
            <a:avLst/>
          </a:prstGeom>
          <a:noFill/>
          <a:ln w="114300" cap="flat" cmpd="sng">
            <a:solidFill>
              <a:srgbClr val="3EBA56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308" name="Google Shape;308;p56" descr="Resultado de imagen para classroom google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237567" y="36074"/>
            <a:ext cx="712933" cy="712900"/>
          </a:xfrm>
          <a:prstGeom prst="rect">
            <a:avLst/>
          </a:prstGeom>
          <a:noFill/>
          <a:ln>
            <a:noFill/>
          </a:ln>
        </p:spPr>
      </p:pic>
      <p:sp>
        <p:nvSpPr>
          <p:cNvPr id="309" name="Google Shape;309;p56"/>
          <p:cNvSpPr txBox="1"/>
          <p:nvPr/>
        </p:nvSpPr>
        <p:spPr>
          <a:xfrm>
            <a:off x="4041300" y="40133"/>
            <a:ext cx="4458000" cy="7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s-419" sz="3200">
                <a:solidFill>
                  <a:srgbClr val="3EBA56"/>
                </a:solidFill>
                <a:latin typeface="Roboto"/>
                <a:ea typeface="Roboto"/>
                <a:cs typeface="Roboto"/>
                <a:sym typeface="Roboto"/>
              </a:rPr>
              <a:t>Administra tu clase</a:t>
            </a:r>
            <a:endParaRPr sz="3200">
              <a:solidFill>
                <a:srgbClr val="3EBA5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10" name="Google Shape;310;p56"/>
          <p:cNvSpPr/>
          <p:nvPr/>
        </p:nvSpPr>
        <p:spPr>
          <a:xfrm>
            <a:off x="8390267" y="1621300"/>
            <a:ext cx="3263600" cy="789600"/>
          </a:xfrm>
          <a:prstGeom prst="rect">
            <a:avLst/>
          </a:prstGeom>
          <a:solidFill>
            <a:srgbClr val="3EBA56"/>
          </a:solidFill>
          <a:ln w="9525" cap="flat" cmpd="sng">
            <a:solidFill>
              <a:srgbClr val="3EBA5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s-419" sz="2400">
                <a:solidFill>
                  <a:srgbClr val="FFFFFF"/>
                </a:solidFill>
                <a:latin typeface="Basic"/>
                <a:ea typeface="Basic"/>
                <a:cs typeface="Basic"/>
                <a:sym typeface="Basic"/>
              </a:rPr>
              <a:t>Personas</a:t>
            </a:r>
            <a:endParaRPr sz="2400">
              <a:solidFill>
                <a:srgbClr val="FFFFFF"/>
              </a:solidFill>
              <a:latin typeface="Basic"/>
              <a:ea typeface="Basic"/>
              <a:cs typeface="Basic"/>
              <a:sym typeface="Basic"/>
            </a:endParaRPr>
          </a:p>
        </p:txBody>
      </p:sp>
      <p:cxnSp>
        <p:nvCxnSpPr>
          <p:cNvPr id="311" name="Google Shape;311;p56"/>
          <p:cNvCxnSpPr>
            <a:endCxn id="310" idx="1"/>
          </p:cNvCxnSpPr>
          <p:nvPr/>
        </p:nvCxnSpPr>
        <p:spPr>
          <a:xfrm>
            <a:off x="4911067" y="1976100"/>
            <a:ext cx="3479200" cy="40000"/>
          </a:xfrm>
          <a:prstGeom prst="straightConnector1">
            <a:avLst/>
          </a:prstGeom>
          <a:noFill/>
          <a:ln w="19050" cap="flat" cmpd="sng">
            <a:solidFill>
              <a:srgbClr val="3EBA56"/>
            </a:solidFill>
            <a:prstDash val="solid"/>
            <a:round/>
            <a:headEnd type="oval" w="med" len="med"/>
            <a:tailEnd type="none" w="med" len="med"/>
          </a:ln>
        </p:spPr>
      </p:cxnSp>
      <p:sp>
        <p:nvSpPr>
          <p:cNvPr id="312" name="Google Shape;312;p56"/>
          <p:cNvSpPr/>
          <p:nvPr/>
        </p:nvSpPr>
        <p:spPr>
          <a:xfrm>
            <a:off x="8390267" y="2410900"/>
            <a:ext cx="3263600" cy="1073500"/>
          </a:xfrm>
          <a:prstGeom prst="rect">
            <a:avLst/>
          </a:prstGeom>
          <a:solidFill>
            <a:srgbClr val="3EBA56"/>
          </a:solidFill>
          <a:ln w="9525" cap="flat" cmpd="sng">
            <a:solidFill>
              <a:srgbClr val="3EBA5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s-419" sz="2400" dirty="0">
                <a:solidFill>
                  <a:srgbClr val="FFFFFF"/>
                </a:solidFill>
                <a:latin typeface="Basic"/>
                <a:ea typeface="Basic"/>
                <a:cs typeface="Basic"/>
                <a:sym typeface="Basic"/>
              </a:rPr>
              <a:t>Agrega a maestros para que también administren la clase.</a:t>
            </a:r>
            <a:endParaRPr sz="2400" dirty="0">
              <a:solidFill>
                <a:srgbClr val="FFFFFF"/>
              </a:solidFill>
              <a:latin typeface="Basic"/>
              <a:ea typeface="Basic"/>
              <a:cs typeface="Basic"/>
              <a:sym typeface="Basic"/>
            </a:endParaRPr>
          </a:p>
        </p:txBody>
      </p:sp>
      <p:cxnSp>
        <p:nvCxnSpPr>
          <p:cNvPr id="313" name="Google Shape;313;p56"/>
          <p:cNvCxnSpPr/>
          <p:nvPr/>
        </p:nvCxnSpPr>
        <p:spPr>
          <a:xfrm>
            <a:off x="7454833" y="2869833"/>
            <a:ext cx="997600" cy="176000"/>
          </a:xfrm>
          <a:prstGeom prst="straightConnector1">
            <a:avLst/>
          </a:prstGeom>
          <a:noFill/>
          <a:ln w="19050" cap="flat" cmpd="sng">
            <a:solidFill>
              <a:srgbClr val="3EBA56"/>
            </a:solidFill>
            <a:prstDash val="solid"/>
            <a:round/>
            <a:headEnd type="oval" w="med" len="med"/>
            <a:tailEnd type="none" w="med" len="med"/>
          </a:ln>
        </p:spPr>
      </p:cxnSp>
      <p:sp>
        <p:nvSpPr>
          <p:cNvPr id="314" name="Google Shape;314;p56"/>
          <p:cNvSpPr/>
          <p:nvPr/>
        </p:nvSpPr>
        <p:spPr>
          <a:xfrm>
            <a:off x="8390267" y="3681100"/>
            <a:ext cx="3263600" cy="1125900"/>
          </a:xfrm>
          <a:prstGeom prst="rect">
            <a:avLst/>
          </a:prstGeom>
          <a:solidFill>
            <a:srgbClr val="3EBA56"/>
          </a:solidFill>
          <a:ln w="9525" cap="flat" cmpd="sng">
            <a:solidFill>
              <a:srgbClr val="3EBA5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s-419" sz="2400" dirty="0">
                <a:solidFill>
                  <a:srgbClr val="FFFFFF"/>
                </a:solidFill>
                <a:latin typeface="Basic"/>
                <a:ea typeface="Basic"/>
                <a:cs typeface="Basic"/>
                <a:sym typeface="Basic"/>
              </a:rPr>
              <a:t>Invita a alumnos a tu clase con sus correos de Gmail.</a:t>
            </a:r>
            <a:endParaRPr sz="2400" dirty="0">
              <a:solidFill>
                <a:srgbClr val="FFFFFF"/>
              </a:solidFill>
              <a:latin typeface="Basic"/>
              <a:ea typeface="Basic"/>
              <a:cs typeface="Basic"/>
              <a:sym typeface="Basic"/>
            </a:endParaRPr>
          </a:p>
        </p:txBody>
      </p:sp>
      <p:cxnSp>
        <p:nvCxnSpPr>
          <p:cNvPr id="315" name="Google Shape;315;p56"/>
          <p:cNvCxnSpPr>
            <a:cxnSpLocks/>
            <a:endCxn id="314" idx="1"/>
          </p:cNvCxnSpPr>
          <p:nvPr/>
        </p:nvCxnSpPr>
        <p:spPr>
          <a:xfrm flipV="1">
            <a:off x="7317467" y="4244050"/>
            <a:ext cx="1072800" cy="86650"/>
          </a:xfrm>
          <a:prstGeom prst="straightConnector1">
            <a:avLst/>
          </a:prstGeom>
          <a:noFill/>
          <a:ln w="19050" cap="flat" cmpd="sng">
            <a:solidFill>
              <a:srgbClr val="3EBA56"/>
            </a:solidFill>
            <a:prstDash val="solid"/>
            <a:round/>
            <a:headEnd type="oval" w="med" len="med"/>
            <a:tailEnd type="none" w="med" len="med"/>
          </a:ln>
        </p:spPr>
      </p:cxnSp>
      <p:sp>
        <p:nvSpPr>
          <p:cNvPr id="316" name="Google Shape;316;p56"/>
          <p:cNvSpPr/>
          <p:nvPr/>
        </p:nvSpPr>
        <p:spPr>
          <a:xfrm>
            <a:off x="8390267" y="4807000"/>
            <a:ext cx="3263600" cy="1593800"/>
          </a:xfrm>
          <a:prstGeom prst="rect">
            <a:avLst/>
          </a:prstGeom>
          <a:solidFill>
            <a:srgbClr val="3EBA56"/>
          </a:solidFill>
          <a:ln w="9525" cap="flat" cmpd="sng">
            <a:solidFill>
              <a:srgbClr val="3EBA5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s-419" sz="2400" dirty="0">
                <a:solidFill>
                  <a:srgbClr val="FFFFFF"/>
                </a:solidFill>
                <a:latin typeface="Basic"/>
                <a:ea typeface="Basic"/>
                <a:cs typeface="Basic"/>
                <a:sym typeface="Basic"/>
              </a:rPr>
              <a:t>Selecciona a alumnos para mandarles correo, eliminarlos de la clase o silenciarlos.  </a:t>
            </a:r>
            <a:endParaRPr sz="2400" dirty="0">
              <a:solidFill>
                <a:srgbClr val="FFFFFF"/>
              </a:solidFill>
              <a:latin typeface="Basic"/>
              <a:ea typeface="Basic"/>
              <a:cs typeface="Basic"/>
              <a:sym typeface="Basic"/>
            </a:endParaRPr>
          </a:p>
        </p:txBody>
      </p:sp>
      <p:cxnSp>
        <p:nvCxnSpPr>
          <p:cNvPr id="317" name="Google Shape;317;p56"/>
          <p:cNvCxnSpPr/>
          <p:nvPr/>
        </p:nvCxnSpPr>
        <p:spPr>
          <a:xfrm>
            <a:off x="2298433" y="5052733"/>
            <a:ext cx="6092400" cy="244000"/>
          </a:xfrm>
          <a:prstGeom prst="straightConnector1">
            <a:avLst/>
          </a:prstGeom>
          <a:noFill/>
          <a:ln w="19050" cap="flat" cmpd="sng">
            <a:solidFill>
              <a:srgbClr val="3EBA56"/>
            </a:solidFill>
            <a:prstDash val="solid"/>
            <a:round/>
            <a:headEnd type="oval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613969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2" name="Google Shape;322;p57"/>
          <p:cNvCxnSpPr/>
          <p:nvPr/>
        </p:nvCxnSpPr>
        <p:spPr>
          <a:xfrm rot="10800000" flipH="1">
            <a:off x="180500" y="1019967"/>
            <a:ext cx="11786000" cy="6800"/>
          </a:xfrm>
          <a:prstGeom prst="straightConnector1">
            <a:avLst/>
          </a:prstGeom>
          <a:noFill/>
          <a:ln w="114300" cap="flat" cmpd="sng">
            <a:solidFill>
              <a:srgbClr val="3EBA56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323" name="Google Shape;323;p57" descr="Resultado de imagen para classroom google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35967" y="36074"/>
            <a:ext cx="712933" cy="712900"/>
          </a:xfrm>
          <a:prstGeom prst="rect">
            <a:avLst/>
          </a:prstGeom>
          <a:noFill/>
          <a:ln>
            <a:noFill/>
          </a:ln>
        </p:spPr>
      </p:pic>
      <p:sp>
        <p:nvSpPr>
          <p:cNvPr id="324" name="Google Shape;324;p57"/>
          <p:cNvSpPr txBox="1"/>
          <p:nvPr/>
        </p:nvSpPr>
        <p:spPr>
          <a:xfrm>
            <a:off x="4244500" y="40133"/>
            <a:ext cx="4458000" cy="7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s-419" sz="3200">
                <a:solidFill>
                  <a:srgbClr val="3EBA56"/>
                </a:solidFill>
                <a:latin typeface="Roboto"/>
                <a:ea typeface="Roboto"/>
                <a:cs typeface="Roboto"/>
                <a:sym typeface="Roboto"/>
              </a:rPr>
              <a:t>Administra tu clase</a:t>
            </a:r>
            <a:endParaRPr sz="3200">
              <a:solidFill>
                <a:srgbClr val="3EBA5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325" name="Google Shape;325;p57"/>
          <p:cNvPicPr preferRelativeResize="0"/>
          <p:nvPr/>
        </p:nvPicPr>
        <p:blipFill rotWithShape="1">
          <a:blip r:embed="rId4">
            <a:alphaModFix/>
          </a:blip>
          <a:srcRect l="-561" r="6963"/>
          <a:stretch/>
        </p:blipFill>
        <p:spPr>
          <a:xfrm>
            <a:off x="118467" y="1241367"/>
            <a:ext cx="7573571" cy="2967933"/>
          </a:xfrm>
          <a:prstGeom prst="rect">
            <a:avLst/>
          </a:prstGeom>
          <a:noFill/>
          <a:ln>
            <a:noFill/>
          </a:ln>
        </p:spPr>
      </p:pic>
      <p:sp>
        <p:nvSpPr>
          <p:cNvPr id="326" name="Google Shape;326;p57"/>
          <p:cNvSpPr/>
          <p:nvPr/>
        </p:nvSpPr>
        <p:spPr>
          <a:xfrm>
            <a:off x="8436100" y="1241367"/>
            <a:ext cx="3263600" cy="789600"/>
          </a:xfrm>
          <a:prstGeom prst="rect">
            <a:avLst/>
          </a:prstGeom>
          <a:solidFill>
            <a:srgbClr val="3EBA56"/>
          </a:solidFill>
          <a:ln w="9525" cap="flat" cmpd="sng">
            <a:solidFill>
              <a:srgbClr val="3EBA5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s-419" sz="2400" dirty="0">
                <a:solidFill>
                  <a:srgbClr val="FFFFFF"/>
                </a:solidFill>
                <a:latin typeface="Basic"/>
                <a:ea typeface="Basic"/>
                <a:cs typeface="Basic"/>
                <a:sym typeface="Basic"/>
              </a:rPr>
              <a:t>Trabajo en clase</a:t>
            </a:r>
            <a:endParaRPr sz="2400" dirty="0">
              <a:solidFill>
                <a:srgbClr val="FFFFFF"/>
              </a:solidFill>
              <a:latin typeface="Basic"/>
              <a:ea typeface="Basic"/>
              <a:cs typeface="Basic"/>
              <a:sym typeface="Basic"/>
            </a:endParaRPr>
          </a:p>
        </p:txBody>
      </p:sp>
      <p:cxnSp>
        <p:nvCxnSpPr>
          <p:cNvPr id="327" name="Google Shape;327;p57"/>
          <p:cNvCxnSpPr/>
          <p:nvPr/>
        </p:nvCxnSpPr>
        <p:spPr>
          <a:xfrm>
            <a:off x="4586167" y="1491100"/>
            <a:ext cx="3850000" cy="145200"/>
          </a:xfrm>
          <a:prstGeom prst="straightConnector1">
            <a:avLst/>
          </a:prstGeom>
          <a:noFill/>
          <a:ln w="19050" cap="flat" cmpd="sng">
            <a:solidFill>
              <a:srgbClr val="3EBA56"/>
            </a:solidFill>
            <a:prstDash val="solid"/>
            <a:round/>
            <a:headEnd type="oval" w="med" len="med"/>
            <a:tailEnd type="none" w="med" len="med"/>
          </a:ln>
        </p:spPr>
      </p:cxnSp>
      <p:sp>
        <p:nvSpPr>
          <p:cNvPr id="328" name="Google Shape;328;p57"/>
          <p:cNvSpPr/>
          <p:nvPr/>
        </p:nvSpPr>
        <p:spPr>
          <a:xfrm>
            <a:off x="8436100" y="2227666"/>
            <a:ext cx="3263600" cy="1477233"/>
          </a:xfrm>
          <a:prstGeom prst="rect">
            <a:avLst/>
          </a:prstGeom>
          <a:solidFill>
            <a:srgbClr val="3EBA56"/>
          </a:solidFill>
          <a:ln w="9525" cap="flat" cmpd="sng">
            <a:solidFill>
              <a:srgbClr val="3EBA5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s-419" sz="2400" dirty="0">
                <a:solidFill>
                  <a:srgbClr val="FFFFFF"/>
                </a:solidFill>
                <a:latin typeface="Basic"/>
                <a:ea typeface="Basic"/>
                <a:cs typeface="Basic"/>
                <a:sym typeface="Basic"/>
              </a:rPr>
              <a:t>Desde la opción “CREAR” asigna diferentes tipos de tareas a tus alumnos.</a:t>
            </a:r>
            <a:endParaRPr sz="2400" dirty="0">
              <a:solidFill>
                <a:srgbClr val="FFFFFF"/>
              </a:solidFill>
              <a:latin typeface="Basic"/>
              <a:ea typeface="Basic"/>
              <a:cs typeface="Basic"/>
              <a:sym typeface="Basic"/>
            </a:endParaRPr>
          </a:p>
        </p:txBody>
      </p:sp>
      <p:cxnSp>
        <p:nvCxnSpPr>
          <p:cNvPr id="329" name="Google Shape;329;p57"/>
          <p:cNvCxnSpPr/>
          <p:nvPr/>
        </p:nvCxnSpPr>
        <p:spPr>
          <a:xfrm>
            <a:off x="2617667" y="1910200"/>
            <a:ext cx="5818400" cy="790400"/>
          </a:xfrm>
          <a:prstGeom prst="straightConnector1">
            <a:avLst/>
          </a:prstGeom>
          <a:noFill/>
          <a:ln w="19050" cap="flat" cmpd="sng">
            <a:solidFill>
              <a:srgbClr val="3EBA56"/>
            </a:solidFill>
            <a:prstDash val="solid"/>
            <a:round/>
            <a:headEnd type="oval" w="med" len="med"/>
            <a:tailEnd type="none" w="med" len="med"/>
          </a:ln>
        </p:spPr>
      </p:cxnSp>
      <p:sp>
        <p:nvSpPr>
          <p:cNvPr id="330" name="Google Shape;330;p57"/>
          <p:cNvSpPr txBox="1"/>
          <p:nvPr/>
        </p:nvSpPr>
        <p:spPr>
          <a:xfrm>
            <a:off x="3557733" y="4099567"/>
            <a:ext cx="8470800" cy="22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609585" indent="-397923" algn="just">
              <a:lnSpc>
                <a:spcPct val="115000"/>
              </a:lnSpc>
              <a:buClr>
                <a:schemeClr val="dk1"/>
              </a:buClr>
              <a:buSzPts val="1100"/>
              <a:buFont typeface="Roboto"/>
              <a:buChar char="●"/>
            </a:pPr>
            <a:r>
              <a:rPr lang="es-419" sz="1467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Tarea</a:t>
            </a:r>
            <a:r>
              <a:rPr lang="es-419" sz="1467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: Comparte materiales con los estudiantes, asigna una fecha de vencimiento y monitorear/ califica los trabajos de los estudiantes.</a:t>
            </a:r>
            <a:endParaRPr sz="1467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609585" indent="-397923" algn="just">
              <a:lnSpc>
                <a:spcPct val="115000"/>
              </a:lnSpc>
              <a:buClr>
                <a:schemeClr val="dk1"/>
              </a:buClr>
              <a:buSzPts val="1100"/>
              <a:buFont typeface="Roboto"/>
              <a:buChar char="●"/>
            </a:pPr>
            <a:r>
              <a:rPr lang="es-419" sz="1467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Tarea con cuestionario: </a:t>
            </a:r>
            <a:r>
              <a:rPr lang="es-419" sz="1467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Asigna tareas en forma de cuestionarios a través de Google Forms, útil para exámenes.</a:t>
            </a:r>
            <a:endParaRPr sz="1467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609585" indent="-397923" algn="just">
              <a:lnSpc>
                <a:spcPct val="115000"/>
              </a:lnSpc>
              <a:buClr>
                <a:schemeClr val="dk1"/>
              </a:buClr>
              <a:buSzPts val="1100"/>
              <a:buFont typeface="Roboto"/>
              <a:buChar char="●"/>
            </a:pPr>
            <a:r>
              <a:rPr lang="es-419" sz="1467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Pregunta</a:t>
            </a:r>
            <a:r>
              <a:rPr lang="es-419" sz="1467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: Plantea una pregunta o un aviso y permita que los alumnos respondan y respondan a sus compañeros.</a:t>
            </a:r>
            <a:endParaRPr sz="1467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609585" indent="-397923" algn="just">
              <a:lnSpc>
                <a:spcPct val="115000"/>
              </a:lnSpc>
              <a:buClr>
                <a:schemeClr val="dk1"/>
              </a:buClr>
              <a:buSzPts val="1100"/>
              <a:buFont typeface="Roboto"/>
              <a:buChar char="●"/>
            </a:pPr>
            <a:r>
              <a:rPr lang="es-419" sz="1467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Material: </a:t>
            </a:r>
            <a:r>
              <a:rPr lang="es-419" sz="1467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Comparte contenido de apoyo con tus estudiantes: presentaciones, bibliografía, material audiovisual.</a:t>
            </a:r>
            <a:endParaRPr sz="1467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609585" indent="-397923" algn="just">
              <a:lnSpc>
                <a:spcPct val="115000"/>
              </a:lnSpc>
              <a:buClr>
                <a:schemeClr val="dk1"/>
              </a:buClr>
              <a:buSzPts val="1100"/>
              <a:buFont typeface="Roboto"/>
              <a:buChar char="●"/>
            </a:pPr>
            <a:r>
              <a:rPr lang="es-419" sz="1467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Reutilizar publicación</a:t>
            </a:r>
            <a:r>
              <a:rPr lang="es-419" sz="1467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: Busca entre tus publicaciones anteriores para reutilizar una de nuevo.</a:t>
            </a:r>
            <a:endParaRPr sz="1467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331" name="Google Shape;331;p57"/>
          <p:cNvCxnSpPr/>
          <p:nvPr/>
        </p:nvCxnSpPr>
        <p:spPr>
          <a:xfrm>
            <a:off x="2280867" y="2280867"/>
            <a:ext cx="1581600" cy="2920400"/>
          </a:xfrm>
          <a:prstGeom prst="straightConnector1">
            <a:avLst/>
          </a:prstGeom>
          <a:noFill/>
          <a:ln w="19050" cap="flat" cmpd="sng">
            <a:solidFill>
              <a:srgbClr val="3EBA56"/>
            </a:solidFill>
            <a:prstDash val="solid"/>
            <a:round/>
            <a:headEnd type="oval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421155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58"/>
          <p:cNvSpPr txBox="1">
            <a:spLocks noGrp="1"/>
          </p:cNvSpPr>
          <p:nvPr>
            <p:ph type="body" idx="1"/>
          </p:nvPr>
        </p:nvSpPr>
        <p:spPr>
          <a:xfrm>
            <a:off x="7361600" y="1385200"/>
            <a:ext cx="4830400" cy="4967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0" indent="0">
              <a:buNone/>
            </a:pPr>
            <a:r>
              <a:rPr lang="es-419" sz="1867"/>
              <a:t>  </a:t>
            </a:r>
            <a:r>
              <a:rPr lang="es-419" sz="1600"/>
              <a:t>Tareas:</a:t>
            </a:r>
            <a:endParaRPr sz="1600"/>
          </a:p>
          <a:p>
            <a:pPr indent="-406390">
              <a:buSzPts val="1200"/>
              <a:buChar char="❏"/>
            </a:pPr>
            <a:r>
              <a:rPr lang="es-419" sz="1600" b="1"/>
              <a:t>Seleccione una fecha de vencimiento</a:t>
            </a:r>
            <a:r>
              <a:rPr lang="es-419" sz="1600"/>
              <a:t>- estudiantes y docentes pueden ver cuándo se han vencido las asignaciones.</a:t>
            </a:r>
            <a:endParaRPr sz="1600"/>
          </a:p>
          <a:p>
            <a:pPr indent="-406390">
              <a:buSzPts val="1200"/>
              <a:buChar char="❏"/>
            </a:pPr>
            <a:r>
              <a:rPr lang="es-419" sz="1600" b="1"/>
              <a:t>Adjunto un archivo</a:t>
            </a:r>
            <a:r>
              <a:rPr lang="es-419" sz="1600"/>
              <a:t> - suba un archivo adjunto de su computadora (por ejemplo, PDF para que los estudiantes lo lean) súbalo desde su </a:t>
            </a:r>
            <a:r>
              <a:rPr lang="es-419" sz="1600" b="1"/>
              <a:t>Google Drive</a:t>
            </a:r>
            <a:r>
              <a:rPr lang="es-419" sz="1600"/>
              <a:t> (e.g.) comparta un documento, una hoja o un dibujo para que los estudiantes lo llenen), Inserte un video de Youtube (solo funcionará) si Youtube no esta bloqueado para estudiantes), inserte un enlace a un sitio web externo.</a:t>
            </a:r>
            <a:endParaRPr sz="1600"/>
          </a:p>
          <a:p>
            <a:pPr indent="-406390">
              <a:buSzPts val="1200"/>
              <a:buChar char="❏"/>
            </a:pPr>
            <a:r>
              <a:rPr lang="es-419" sz="1600"/>
              <a:t>Decide si los estudiantes verán o editaran tu copia O haz una copia para cada estudiante para que tengan una propia.  </a:t>
            </a:r>
            <a:endParaRPr sz="1600"/>
          </a:p>
        </p:txBody>
      </p:sp>
      <p:pic>
        <p:nvPicPr>
          <p:cNvPr id="337" name="Google Shape;337;p58"/>
          <p:cNvPicPr preferRelativeResize="0"/>
          <p:nvPr/>
        </p:nvPicPr>
        <p:blipFill rotWithShape="1">
          <a:blip r:embed="rId3">
            <a:alphaModFix/>
          </a:blip>
          <a:srcRect t="10" r="-6496" b="-1988"/>
          <a:stretch/>
        </p:blipFill>
        <p:spPr>
          <a:xfrm>
            <a:off x="258133" y="1244601"/>
            <a:ext cx="7014968" cy="4590809"/>
          </a:xfrm>
          <a:prstGeom prst="rect">
            <a:avLst/>
          </a:prstGeom>
          <a:noFill/>
          <a:ln>
            <a:noFill/>
          </a:ln>
        </p:spPr>
      </p:pic>
      <p:sp>
        <p:nvSpPr>
          <p:cNvPr id="338" name="Google Shape;338;p58"/>
          <p:cNvSpPr txBox="1"/>
          <p:nvPr/>
        </p:nvSpPr>
        <p:spPr>
          <a:xfrm>
            <a:off x="3939700" y="40133"/>
            <a:ext cx="4458000" cy="7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s-419" sz="3200">
                <a:solidFill>
                  <a:srgbClr val="3EBA56"/>
                </a:solidFill>
                <a:latin typeface="Roboto"/>
                <a:ea typeface="Roboto"/>
                <a:cs typeface="Roboto"/>
                <a:sym typeface="Roboto"/>
              </a:rPr>
              <a:t>Crea una tarea</a:t>
            </a:r>
            <a:endParaRPr sz="3200">
              <a:solidFill>
                <a:srgbClr val="3EBA5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339" name="Google Shape;339;p58"/>
          <p:cNvCxnSpPr/>
          <p:nvPr/>
        </p:nvCxnSpPr>
        <p:spPr>
          <a:xfrm rot="10800000" flipH="1">
            <a:off x="180500" y="1121567"/>
            <a:ext cx="11786000" cy="6800"/>
          </a:xfrm>
          <a:prstGeom prst="straightConnector1">
            <a:avLst/>
          </a:prstGeom>
          <a:noFill/>
          <a:ln w="114300" cap="flat" cmpd="sng">
            <a:solidFill>
              <a:srgbClr val="3EBA56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340" name="Google Shape;340;p58" descr="Resultado de imagen para classroom google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034367" y="36074"/>
            <a:ext cx="712933" cy="7129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41" name="Google Shape;341;p58"/>
          <p:cNvCxnSpPr/>
          <p:nvPr/>
        </p:nvCxnSpPr>
        <p:spPr>
          <a:xfrm rot="10800000" flipH="1">
            <a:off x="3619500" y="2244200"/>
            <a:ext cx="4010400" cy="1642000"/>
          </a:xfrm>
          <a:prstGeom prst="straightConnector1">
            <a:avLst/>
          </a:prstGeom>
          <a:noFill/>
          <a:ln w="19050" cap="flat" cmpd="sng">
            <a:solidFill>
              <a:srgbClr val="3EBA56"/>
            </a:solidFill>
            <a:prstDash val="solid"/>
            <a:round/>
            <a:headEnd type="oval" w="med" len="med"/>
            <a:tailEnd type="none" w="med" len="med"/>
          </a:ln>
        </p:spPr>
      </p:cxnSp>
      <p:cxnSp>
        <p:nvCxnSpPr>
          <p:cNvPr id="342" name="Google Shape;342;p58"/>
          <p:cNvCxnSpPr/>
          <p:nvPr/>
        </p:nvCxnSpPr>
        <p:spPr>
          <a:xfrm rot="10800000" flipH="1">
            <a:off x="584200" y="3069900"/>
            <a:ext cx="7036800" cy="2226000"/>
          </a:xfrm>
          <a:prstGeom prst="straightConnector1">
            <a:avLst/>
          </a:prstGeom>
          <a:noFill/>
          <a:ln w="19050" cap="flat" cmpd="sng">
            <a:solidFill>
              <a:srgbClr val="3EBA56"/>
            </a:solidFill>
            <a:prstDash val="solid"/>
            <a:round/>
            <a:headEnd type="oval" w="med" len="med"/>
            <a:tailEnd type="none" w="med" len="med"/>
          </a:ln>
        </p:spPr>
      </p:cxnSp>
      <p:cxnSp>
        <p:nvCxnSpPr>
          <p:cNvPr id="343" name="Google Shape;343;p58"/>
          <p:cNvCxnSpPr/>
          <p:nvPr/>
        </p:nvCxnSpPr>
        <p:spPr>
          <a:xfrm>
            <a:off x="6286500" y="5232400"/>
            <a:ext cx="1360800" cy="570000"/>
          </a:xfrm>
          <a:prstGeom prst="straightConnector1">
            <a:avLst/>
          </a:prstGeom>
          <a:noFill/>
          <a:ln w="19050" cap="flat" cmpd="sng">
            <a:solidFill>
              <a:srgbClr val="3EBA56"/>
            </a:solidFill>
            <a:prstDash val="solid"/>
            <a:round/>
            <a:headEnd type="oval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793262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8" name="Google Shape;348;p59"/>
          <p:cNvCxnSpPr/>
          <p:nvPr/>
        </p:nvCxnSpPr>
        <p:spPr>
          <a:xfrm rot="10800000" flipH="1">
            <a:off x="180500" y="1223167"/>
            <a:ext cx="11786000" cy="6800"/>
          </a:xfrm>
          <a:prstGeom prst="straightConnector1">
            <a:avLst/>
          </a:prstGeom>
          <a:noFill/>
          <a:ln w="114300" cap="flat" cmpd="sng">
            <a:solidFill>
              <a:srgbClr val="3EBA56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349" name="Google Shape;349;p59" descr="Resultado de imagen para classroom google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32767" y="36074"/>
            <a:ext cx="712933" cy="712900"/>
          </a:xfrm>
          <a:prstGeom prst="rect">
            <a:avLst/>
          </a:prstGeom>
          <a:noFill/>
          <a:ln>
            <a:noFill/>
          </a:ln>
        </p:spPr>
      </p:pic>
      <p:sp>
        <p:nvSpPr>
          <p:cNvPr id="350" name="Google Shape;350;p59"/>
          <p:cNvSpPr txBox="1"/>
          <p:nvPr/>
        </p:nvSpPr>
        <p:spPr>
          <a:xfrm>
            <a:off x="3533300" y="243333"/>
            <a:ext cx="4458000" cy="7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s-419" sz="3200">
                <a:solidFill>
                  <a:srgbClr val="3EBA56"/>
                </a:solidFill>
                <a:latin typeface="Roboto"/>
                <a:ea typeface="Roboto"/>
                <a:cs typeface="Roboto"/>
                <a:sym typeface="Roboto"/>
              </a:rPr>
              <a:t>Administra tu clase</a:t>
            </a:r>
            <a:endParaRPr sz="3200">
              <a:solidFill>
                <a:srgbClr val="3EBA5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51" name="Google Shape;351;p59"/>
          <p:cNvSpPr/>
          <p:nvPr/>
        </p:nvSpPr>
        <p:spPr>
          <a:xfrm>
            <a:off x="6262300" y="1364567"/>
            <a:ext cx="5218000" cy="967200"/>
          </a:xfrm>
          <a:prstGeom prst="rect">
            <a:avLst/>
          </a:prstGeom>
          <a:solidFill>
            <a:srgbClr val="3EBA56"/>
          </a:solidFill>
          <a:ln w="9525" cap="flat" cmpd="sng">
            <a:solidFill>
              <a:srgbClr val="3EBA5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s-419" sz="2400">
                <a:solidFill>
                  <a:srgbClr val="FFFFFF"/>
                </a:solidFill>
                <a:latin typeface="Basic"/>
                <a:ea typeface="Basic"/>
                <a:cs typeface="Basic"/>
                <a:sym typeface="Basic"/>
              </a:rPr>
              <a:t>Da clic en “ENTREGADO” para asignar la calificación de cada alumno.</a:t>
            </a:r>
            <a:endParaRPr sz="2400">
              <a:solidFill>
                <a:srgbClr val="FFFFFF"/>
              </a:solidFill>
              <a:latin typeface="Basic"/>
              <a:ea typeface="Basic"/>
              <a:cs typeface="Basic"/>
              <a:sym typeface="Basic"/>
            </a:endParaRPr>
          </a:p>
        </p:txBody>
      </p:sp>
      <p:pic>
        <p:nvPicPr>
          <p:cNvPr id="352" name="Google Shape;352;p59"/>
          <p:cNvPicPr preferRelativeResize="0"/>
          <p:nvPr/>
        </p:nvPicPr>
        <p:blipFill rotWithShape="1">
          <a:blip r:embed="rId4">
            <a:alphaModFix/>
          </a:blip>
          <a:srcRect t="-6086" r="2152" b="-54943"/>
          <a:stretch/>
        </p:blipFill>
        <p:spPr>
          <a:xfrm>
            <a:off x="180500" y="1644501"/>
            <a:ext cx="4694536" cy="2576833"/>
          </a:xfrm>
          <a:prstGeom prst="rect">
            <a:avLst/>
          </a:prstGeom>
          <a:noFill/>
          <a:ln>
            <a:noFill/>
          </a:ln>
        </p:spPr>
      </p:pic>
      <p:pic>
        <p:nvPicPr>
          <p:cNvPr id="353" name="Google Shape;353;p59"/>
          <p:cNvPicPr preferRelativeResize="0"/>
          <p:nvPr/>
        </p:nvPicPr>
        <p:blipFill rotWithShape="1">
          <a:blip r:embed="rId5">
            <a:alphaModFix/>
          </a:blip>
          <a:srcRect l="1650" t="-11427" r="-7482" b="2281"/>
          <a:stretch/>
        </p:blipFill>
        <p:spPr>
          <a:xfrm>
            <a:off x="5557334" y="4221334"/>
            <a:ext cx="5922969" cy="29099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54" name="Google Shape;354;p59"/>
          <p:cNvCxnSpPr/>
          <p:nvPr/>
        </p:nvCxnSpPr>
        <p:spPr>
          <a:xfrm rot="10800000" flipH="1">
            <a:off x="4013200" y="1781500"/>
            <a:ext cx="2144000" cy="771200"/>
          </a:xfrm>
          <a:prstGeom prst="straightConnector1">
            <a:avLst/>
          </a:prstGeom>
          <a:noFill/>
          <a:ln w="19050" cap="flat" cmpd="sng">
            <a:solidFill>
              <a:srgbClr val="3EBA56"/>
            </a:solidFill>
            <a:prstDash val="solid"/>
            <a:round/>
            <a:headEnd type="oval" w="med" len="med"/>
            <a:tailEnd type="none" w="med" len="med"/>
          </a:ln>
        </p:spPr>
      </p:cxnSp>
      <p:sp>
        <p:nvSpPr>
          <p:cNvPr id="355" name="Google Shape;355;p59"/>
          <p:cNvSpPr/>
          <p:nvPr/>
        </p:nvSpPr>
        <p:spPr>
          <a:xfrm>
            <a:off x="6262300" y="2540971"/>
            <a:ext cx="5218000" cy="1219200"/>
          </a:xfrm>
          <a:prstGeom prst="rect">
            <a:avLst/>
          </a:prstGeom>
          <a:solidFill>
            <a:srgbClr val="3EBA56"/>
          </a:solidFill>
          <a:ln w="9525" cap="flat" cmpd="sng">
            <a:solidFill>
              <a:srgbClr val="3EBA5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s-419" sz="2400">
                <a:solidFill>
                  <a:srgbClr val="FFFFFF"/>
                </a:solidFill>
                <a:latin typeface="Basic"/>
                <a:ea typeface="Basic"/>
                <a:cs typeface="Basic"/>
                <a:sym typeface="Basic"/>
              </a:rPr>
              <a:t>Debes de elegir la opción “DEVOLVER” para que el alumno se entere de su calificación.</a:t>
            </a:r>
            <a:endParaRPr sz="2400">
              <a:solidFill>
                <a:srgbClr val="FFFFFF"/>
              </a:solidFill>
              <a:latin typeface="Basic"/>
              <a:ea typeface="Basic"/>
              <a:cs typeface="Basic"/>
              <a:sym typeface="Basic"/>
            </a:endParaRPr>
          </a:p>
        </p:txBody>
      </p:sp>
      <p:cxnSp>
        <p:nvCxnSpPr>
          <p:cNvPr id="356" name="Google Shape;356;p59"/>
          <p:cNvCxnSpPr>
            <a:endCxn id="355" idx="2"/>
          </p:cNvCxnSpPr>
          <p:nvPr/>
        </p:nvCxnSpPr>
        <p:spPr>
          <a:xfrm rot="10800000" flipH="1">
            <a:off x="6438900" y="3760171"/>
            <a:ext cx="2432400" cy="761200"/>
          </a:xfrm>
          <a:prstGeom prst="straightConnector1">
            <a:avLst/>
          </a:prstGeom>
          <a:noFill/>
          <a:ln w="19050" cap="flat" cmpd="sng">
            <a:solidFill>
              <a:srgbClr val="3EBA56"/>
            </a:solidFill>
            <a:prstDash val="solid"/>
            <a:round/>
            <a:headEnd type="oval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396158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1" name="Google Shape;361;p60"/>
          <p:cNvCxnSpPr/>
          <p:nvPr/>
        </p:nvCxnSpPr>
        <p:spPr>
          <a:xfrm rot="10800000" flipH="1">
            <a:off x="180500" y="1223167"/>
            <a:ext cx="11786000" cy="6800"/>
          </a:xfrm>
          <a:prstGeom prst="straightConnector1">
            <a:avLst/>
          </a:prstGeom>
          <a:noFill/>
          <a:ln w="114300" cap="flat" cmpd="sng">
            <a:solidFill>
              <a:srgbClr val="3EBA56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362" name="Google Shape;362;p60" descr="Resultado de imagen para classroom google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237567" y="36074"/>
            <a:ext cx="712933" cy="712900"/>
          </a:xfrm>
          <a:prstGeom prst="rect">
            <a:avLst/>
          </a:prstGeom>
          <a:noFill/>
          <a:ln>
            <a:noFill/>
          </a:ln>
        </p:spPr>
      </p:pic>
      <p:sp>
        <p:nvSpPr>
          <p:cNvPr id="363" name="Google Shape;363;p60"/>
          <p:cNvSpPr txBox="1"/>
          <p:nvPr/>
        </p:nvSpPr>
        <p:spPr>
          <a:xfrm>
            <a:off x="4244500" y="40133"/>
            <a:ext cx="4458000" cy="7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s-419" sz="3200">
                <a:solidFill>
                  <a:srgbClr val="3EBA56"/>
                </a:solidFill>
                <a:latin typeface="Roboto"/>
                <a:ea typeface="Roboto"/>
                <a:cs typeface="Roboto"/>
                <a:sym typeface="Roboto"/>
              </a:rPr>
              <a:t>Administra tu clase</a:t>
            </a:r>
            <a:endParaRPr sz="3200">
              <a:solidFill>
                <a:srgbClr val="3EBA5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64" name="Google Shape;364;p60"/>
          <p:cNvSpPr/>
          <p:nvPr/>
        </p:nvSpPr>
        <p:spPr>
          <a:xfrm>
            <a:off x="9728367" y="3167700"/>
            <a:ext cx="2130400" cy="2118400"/>
          </a:xfrm>
          <a:prstGeom prst="rect">
            <a:avLst/>
          </a:prstGeom>
          <a:solidFill>
            <a:srgbClr val="3EBA56"/>
          </a:solidFill>
          <a:ln w="9525" cap="flat" cmpd="sng">
            <a:solidFill>
              <a:srgbClr val="3EBA5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s-419" sz="2400">
                <a:solidFill>
                  <a:srgbClr val="FFFFFF"/>
                </a:solidFill>
                <a:latin typeface="Basic"/>
                <a:ea typeface="Basic"/>
                <a:cs typeface="Basic"/>
                <a:sym typeface="Basic"/>
              </a:rPr>
              <a:t>Observa las calificaciones de todas las tareas desde la pestaña “</a:t>
            </a:r>
            <a:r>
              <a:rPr lang="es-419" sz="2400" b="1">
                <a:solidFill>
                  <a:srgbClr val="FFFFFF"/>
                </a:solidFill>
                <a:latin typeface="Basic"/>
                <a:ea typeface="Basic"/>
                <a:cs typeface="Basic"/>
                <a:sym typeface="Basic"/>
              </a:rPr>
              <a:t>Calificaciones”.</a:t>
            </a:r>
            <a:endParaRPr sz="2400" b="1">
              <a:solidFill>
                <a:srgbClr val="FFFFFF"/>
              </a:solidFill>
              <a:latin typeface="Basic"/>
              <a:ea typeface="Basic"/>
              <a:cs typeface="Basic"/>
              <a:sym typeface="Basic"/>
            </a:endParaRPr>
          </a:p>
        </p:txBody>
      </p:sp>
      <p:pic>
        <p:nvPicPr>
          <p:cNvPr id="365" name="Google Shape;365;p60"/>
          <p:cNvPicPr preferRelativeResize="0"/>
          <p:nvPr/>
        </p:nvPicPr>
        <p:blipFill rotWithShape="1">
          <a:blip r:embed="rId4">
            <a:alphaModFix/>
          </a:blip>
          <a:srcRect r="30425" b="38019"/>
          <a:stretch/>
        </p:blipFill>
        <p:spPr>
          <a:xfrm>
            <a:off x="203201" y="1715334"/>
            <a:ext cx="8900468" cy="459493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66" name="Google Shape;366;p60"/>
          <p:cNvCxnSpPr>
            <a:endCxn id="364" idx="1"/>
          </p:cNvCxnSpPr>
          <p:nvPr/>
        </p:nvCxnSpPr>
        <p:spPr>
          <a:xfrm>
            <a:off x="8319167" y="2089300"/>
            <a:ext cx="1409200" cy="2137600"/>
          </a:xfrm>
          <a:prstGeom prst="straightConnector1">
            <a:avLst/>
          </a:prstGeom>
          <a:noFill/>
          <a:ln w="19050" cap="flat" cmpd="sng">
            <a:solidFill>
              <a:srgbClr val="3EBA56"/>
            </a:solidFill>
            <a:prstDash val="solid"/>
            <a:round/>
            <a:headEnd type="oval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480312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450</Words>
  <Application>Microsoft Macintosh PowerPoint</Application>
  <PresentationFormat>Panorámica</PresentationFormat>
  <Paragraphs>43</Paragraphs>
  <Slides>11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Arial</vt:lpstr>
      <vt:lpstr>Basic</vt:lpstr>
      <vt:lpstr>Calibri</vt:lpstr>
      <vt:lpstr>Calibri Light</vt:lpstr>
      <vt:lpstr>Roboto</vt:lpstr>
      <vt:lpstr>Roboto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3</cp:revision>
  <dcterms:created xsi:type="dcterms:W3CDTF">2020-03-13T23:15:23Z</dcterms:created>
  <dcterms:modified xsi:type="dcterms:W3CDTF">2020-03-13T23:30:53Z</dcterms:modified>
</cp:coreProperties>
</file>